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2"/>
  </p:sldMasterIdLst>
  <p:sldIdLst>
    <p:sldId id="256" r:id="rId3"/>
    <p:sldId id="257" r:id="rId4"/>
    <p:sldId id="258" r:id="rId5"/>
    <p:sldId id="259" r:id="rId6"/>
  </p:sldIdLst>
  <p:sldSz cx="9144000" cy="6858000" type="screen4x3"/>
  <p:notesSz cx="6997700" cy="9283700"/>
  <p:custDataLst>
    <p:custData r:id="rId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6C734B4-2657-4583-BBEE-518A3163985F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1D62D0-DA6D-4BD9-843C-2EABA8111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34B4-2657-4583-BBEE-518A3163985F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62D0-DA6D-4BD9-843C-2EABA8111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6C734B4-2657-4583-BBEE-518A3163985F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71D62D0-DA6D-4BD9-843C-2EABA8111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34B4-2657-4583-BBEE-518A3163985F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1D62D0-DA6D-4BD9-843C-2EABA81113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34B4-2657-4583-BBEE-518A3163985F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71D62D0-DA6D-4BD9-843C-2EABA81113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6C734B4-2657-4583-BBEE-518A3163985F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1D62D0-DA6D-4BD9-843C-2EABA81113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6C734B4-2657-4583-BBEE-518A3163985F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1D62D0-DA6D-4BD9-843C-2EABA81113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34B4-2657-4583-BBEE-518A3163985F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1D62D0-DA6D-4BD9-843C-2EABA8111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34B4-2657-4583-BBEE-518A3163985F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1D62D0-DA6D-4BD9-843C-2EABA8111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34B4-2657-4583-BBEE-518A3163985F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1D62D0-DA6D-4BD9-843C-2EABA81113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6C734B4-2657-4583-BBEE-518A3163985F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71D62D0-DA6D-4BD9-843C-2EABA81113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C734B4-2657-4583-BBEE-518A3163985F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1D62D0-DA6D-4BD9-843C-2EABA8111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Mauldin high school library monthly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August/September 2013</a:t>
            </a:r>
            <a:endParaRPr lang="en-US" dirty="0"/>
          </a:p>
        </p:txBody>
      </p:sp>
      <p:pic>
        <p:nvPicPr>
          <p:cNvPr id="4" name="Picture 3" descr="Just Do Your Be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609600"/>
            <a:ext cx="2909455" cy="3649288"/>
          </a:xfrm>
          <a:prstGeom prst="rect">
            <a:avLst/>
          </a:prstGeom>
        </p:spPr>
      </p:pic>
      <p:pic>
        <p:nvPicPr>
          <p:cNvPr id="5" name="Picture 4" descr="QR Code Media Cen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6600" y="457200"/>
            <a:ext cx="1371600" cy="1371600"/>
          </a:xfrm>
          <a:prstGeom prst="rect">
            <a:avLst/>
          </a:prstGeom>
        </p:spPr>
      </p:pic>
      <p:pic>
        <p:nvPicPr>
          <p:cNvPr id="6" name="Picture 5" descr="BBW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00600" y="2209800"/>
            <a:ext cx="3581400" cy="21194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" y="5257800"/>
            <a:ext cx="19812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Stacy Henderson, Librarian</a:t>
            </a:r>
          </a:p>
          <a:p>
            <a:r>
              <a:rPr lang="en-US" sz="1200" dirty="0" smtClean="0"/>
              <a:t>Diane Morris, Librarian</a:t>
            </a:r>
          </a:p>
          <a:p>
            <a:r>
              <a:rPr lang="en-US" sz="1200" dirty="0" smtClean="0"/>
              <a:t>Suzette Simpson, Clerk</a:t>
            </a:r>
          </a:p>
          <a:p>
            <a:r>
              <a:rPr lang="en-US" sz="1200" dirty="0" smtClean="0"/>
              <a:t>Mr. Scott </a:t>
            </a:r>
            <a:r>
              <a:rPr lang="en-US" sz="1200" dirty="0" err="1" smtClean="0"/>
              <a:t>Rhymer</a:t>
            </a:r>
            <a:r>
              <a:rPr lang="en-US" sz="1200" dirty="0" smtClean="0"/>
              <a:t>, Principal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324601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Compiled by </a:t>
            </a:r>
            <a:r>
              <a:rPr lang="en-US" sz="1200" dirty="0" err="1" smtClean="0"/>
              <a:t>Abbie</a:t>
            </a:r>
            <a:r>
              <a:rPr lang="en-US" sz="1200" dirty="0" smtClean="0"/>
              <a:t> Richey, Intern</a:t>
            </a:r>
            <a:endParaRPr lang="en-US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228600"/>
            <a:ext cx="2743200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taf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1600200"/>
            <a:ext cx="3352800" cy="2514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Mauldin High School Library Monthly Report</a:t>
            </a:r>
            <a:endParaRPr lang="en-US" sz="3200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Monthly Highlights: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The media center welcomes </a:t>
            </a:r>
          </a:p>
          <a:p>
            <a:pPr lvl="0">
              <a:buNone/>
            </a:pPr>
            <a:r>
              <a:rPr lang="en-US" dirty="0" smtClean="0"/>
              <a:t>	Stacy Henderson, who replaces </a:t>
            </a:r>
          </a:p>
          <a:p>
            <a:pPr lvl="0">
              <a:buNone/>
            </a:pPr>
            <a:r>
              <a:rPr lang="en-US" dirty="0" smtClean="0"/>
              <a:t>	Patty Bynum.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Media center staff assisted with </a:t>
            </a:r>
          </a:p>
          <a:p>
            <a:pPr lvl="0">
              <a:buNone/>
            </a:pPr>
            <a:r>
              <a:rPr lang="en-US" dirty="0" smtClean="0"/>
              <a:t>	checking out textbooks, making ID </a:t>
            </a:r>
          </a:p>
          <a:p>
            <a:pPr lvl="0">
              <a:buNone/>
            </a:pPr>
            <a:r>
              <a:rPr lang="en-US" dirty="0" smtClean="0"/>
              <a:t>	badges, setting up a sign-up station for </a:t>
            </a:r>
          </a:p>
          <a:p>
            <a:pPr lvl="0">
              <a:buNone/>
            </a:pPr>
            <a:r>
              <a:rPr lang="en-US" dirty="0" smtClean="0"/>
              <a:t>	the </a:t>
            </a:r>
            <a:r>
              <a:rPr lang="en-US" i="1" dirty="0" smtClean="0"/>
              <a:t>Stampede</a:t>
            </a:r>
            <a:r>
              <a:rPr lang="en-US" dirty="0" smtClean="0"/>
              <a:t> during Orientation and </a:t>
            </a:r>
          </a:p>
          <a:p>
            <a:pPr lvl="0">
              <a:buNone/>
            </a:pPr>
            <a:r>
              <a:rPr lang="en-US" dirty="0" smtClean="0"/>
              <a:t>	Open House.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Books, videos, and other materials were purchased to support Common Core standards.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Media Center Orientation for new teachers was held on 9/19.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We celebrated Banned Books Week during the week of September 22- 28.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The 2013 Mavs Read program was promoted to students through digital book trailers and monthly prize drawings.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Mauldin High School Library Monthly Report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1981200"/>
          <a:ext cx="5782945" cy="4644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3430"/>
                <a:gridCol w="1846580"/>
                <a:gridCol w="1313180"/>
                <a:gridCol w="1849755"/>
              </a:tblGrid>
              <a:tr h="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# of units taught collaboratively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# of teachers</a:t>
                      </a:r>
                      <a:r>
                        <a:rPr lang="en-US" sz="1000" baseline="0" dirty="0" smtClean="0"/>
                        <a:t> at MHS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% of teachers collaborated with</a:t>
                      </a:r>
                      <a:endParaRPr lang="en-US" sz="1000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August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</a:t>
                      </a:r>
                      <a:r>
                        <a:rPr lang="en-US" sz="1000" baseline="0" dirty="0" smtClean="0"/>
                        <a:t> units</a:t>
                      </a:r>
                      <a:r>
                        <a:rPr lang="en-US" sz="1000" dirty="0" smtClean="0"/>
                        <a:t> (2 teachers, 7 classes)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110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2%</a:t>
                      </a:r>
                      <a:endParaRPr lang="en-US" sz="1000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September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 smtClean="0"/>
                        <a:t>5 units (5 teachers, 15 classes)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110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5%</a:t>
                      </a:r>
                      <a:endParaRPr lang="en-US" sz="1000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October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November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December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January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February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March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April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May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June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00800" y="1600200"/>
            <a:ext cx="2286000" cy="4370427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Collaborative Topics/ Units Covered: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Library Orientation for English I Classes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Book talk with SAT class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ESOL – Rosetta Stone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600" dirty="0"/>
              <a:t>Elizabethan Era resource list for English I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600" dirty="0"/>
              <a:t>Immigration books </a:t>
            </a:r>
            <a:r>
              <a:rPr lang="en-US" sz="1600" dirty="0" smtClean="0"/>
              <a:t>pulled and </a:t>
            </a:r>
            <a:r>
              <a:rPr lang="en-US" sz="1600" dirty="0"/>
              <a:t>resource list for Global I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600" dirty="0"/>
              <a:t>Civil Disobedience resource list for English II Honors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5240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Collaborations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MHS Library Monthly Report – Library Usage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8600" y="1600201"/>
          <a:ext cx="8762996" cy="51054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96636"/>
                <a:gridCol w="796636"/>
                <a:gridCol w="796636"/>
                <a:gridCol w="796636"/>
                <a:gridCol w="796636"/>
                <a:gridCol w="796636"/>
                <a:gridCol w="796636"/>
                <a:gridCol w="796636"/>
                <a:gridCol w="796636"/>
                <a:gridCol w="796636"/>
                <a:gridCol w="796636"/>
              </a:tblGrid>
              <a:tr h="60934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lang="en-US" sz="900" dirty="0" smtClean="0"/>
                        <a:t>Month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lang="en-US" sz="900" dirty="0" smtClean="0"/>
                        <a:t>Days Open/Class Periods Library Open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lang="en-US" sz="900" dirty="0" smtClean="0"/>
                        <a:t>Class Periods w/ Classes in Library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lang="en-US" sz="900" dirty="0" smtClean="0"/>
                        <a:t>Class Periods w/ Librarian Teaching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lang="en-US" sz="900" dirty="0" smtClean="0"/>
                        <a:t>Classes Using Computers</a:t>
                      </a:r>
                      <a:r>
                        <a:rPr lang="en-US" sz="900" baseline="0" dirty="0" smtClean="0"/>
                        <a:t> (No Instruction)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lang="en-US" sz="900" dirty="0" smtClean="0"/>
                        <a:t>Total Monthly Circulation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lang="en-US" sz="900" dirty="0" smtClean="0"/>
                        <a:t>Total Student Circulation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Per Pupil Check-out Rate</a:t>
                      </a:r>
                    </a:p>
                    <a:p>
                      <a:pPr algn="ctr">
                        <a:lnSpc>
                          <a:spcPts val="800"/>
                        </a:lnSpc>
                      </a:pP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Total Walk-In</a:t>
                      </a:r>
                      <a:r>
                        <a:rPr lang="en-US" sz="900" baseline="0" dirty="0" smtClean="0"/>
                        <a:t> Patrons</a:t>
                      </a:r>
                      <a:endParaRPr lang="en-US" sz="900" dirty="0" smtClean="0"/>
                    </a:p>
                    <a:p>
                      <a:pPr algn="ctr">
                        <a:lnSpc>
                          <a:spcPts val="800"/>
                        </a:lnSpc>
                      </a:pP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Average</a:t>
                      </a:r>
                      <a:r>
                        <a:rPr lang="en-US" sz="900" baseline="0" dirty="0" smtClean="0"/>
                        <a:t> # of People Per Day</a:t>
                      </a:r>
                      <a:endParaRPr lang="en-US" sz="900" dirty="0" smtClean="0"/>
                    </a:p>
                    <a:p>
                      <a:pPr algn="ctr">
                        <a:lnSpc>
                          <a:spcPts val="800"/>
                        </a:lnSpc>
                      </a:pP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Tech Requests</a:t>
                      </a:r>
                    </a:p>
                    <a:p>
                      <a:pPr algn="ctr">
                        <a:lnSpc>
                          <a:spcPts val="800"/>
                        </a:lnSpc>
                      </a:pPr>
                      <a:endParaRPr lang="en-US" sz="900" dirty="0"/>
                    </a:p>
                  </a:txBody>
                  <a:tcPr anchor="ctr"/>
                </a:tc>
              </a:tr>
              <a:tr h="3746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August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9/53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9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7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2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870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666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.3 books/ student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1865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233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50</a:t>
                      </a:r>
                      <a:endParaRPr lang="en-US" sz="900" dirty="0"/>
                    </a:p>
                  </a:txBody>
                  <a:tcPr/>
                </a:tc>
              </a:tr>
              <a:tr h="3746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September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20/140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26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12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14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1819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1303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.6 books/</a:t>
                      </a:r>
                      <a:r>
                        <a:rPr lang="en-US" sz="900" baseline="0" dirty="0" smtClean="0"/>
                        <a:t> student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4722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236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152</a:t>
                      </a:r>
                      <a:endParaRPr lang="en-US" sz="900" dirty="0"/>
                    </a:p>
                  </a:txBody>
                  <a:tcPr/>
                </a:tc>
              </a:tr>
              <a:tr h="3746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October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</a:tr>
              <a:tr h="3746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November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</a:tr>
              <a:tr h="3746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December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</a:tr>
              <a:tr h="3746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January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</a:tr>
              <a:tr h="3746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February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</a:tr>
              <a:tr h="3746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March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</a:tr>
              <a:tr h="3746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April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</a:tr>
              <a:tr h="3746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May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</a:tr>
              <a:tr h="3746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June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</a:tr>
              <a:tr h="3746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dirty="0" smtClean="0"/>
                        <a:t>Totals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1.53290.0"/>
</version>
</file>

<file path=customXml/itemProps1.xml><?xml version="1.0" encoding="utf-8"?>
<ds:datastoreItem xmlns:ds="http://schemas.openxmlformats.org/officeDocument/2006/customXml" ds:itemID="{BEE3E491-55FE-47B2-B964-557B81E00595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191</TotalTime>
  <Words>241</Words>
  <Application>Microsoft Office PowerPoint</Application>
  <PresentationFormat>On-screen Show (4:3)</PresentationFormat>
  <Paragraphs>94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Median</vt:lpstr>
      <vt:lpstr>Mauldin high school library monthly report</vt:lpstr>
      <vt:lpstr>Mauldin High School Library Monthly Report</vt:lpstr>
      <vt:lpstr>Mauldin High School Library Monthly Report</vt:lpstr>
      <vt:lpstr>MHS Library Monthly Report – Library Usage</vt:lpstr>
    </vt:vector>
  </TitlesOfParts>
  <Company>Greenville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Mauldin high school library monthly report</dc:title>
  <dc:creator>arichey</dc:creator>
  <cp:lastModifiedBy>Windows User</cp:lastModifiedBy>
  <cp:revision>16</cp:revision>
  <dcterms:created xsi:type="dcterms:W3CDTF">2013-10-10T18:03:08Z</dcterms:created>
  <dcterms:modified xsi:type="dcterms:W3CDTF">2013-10-21T18:47:56Z</dcterms:modified>
</cp:coreProperties>
</file>